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6858000" cy="9906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21600000">
            <a:off x="0" y="0"/>
            <a:ext cx="6858000" cy="2362200"/>
            <a:chOff x="0" y="0"/>
            <a:chExt cx="6858000" cy="23622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 rot="21600000">
              <a:off x="0" y="0"/>
              <a:ext cx="6858000" cy="2362200"/>
            </a:xfrm>
            <a:prstGeom prst="rect">
              <a:avLst/>
            </a:prstGeom>
          </p:spPr>
        </p:pic>
        <p:sp>
          <p:nvSpPr>
            <p:cNvPr id="4" name="textbox 4"/>
            <p:cNvSpPr/>
            <p:nvPr/>
          </p:nvSpPr>
          <p:spPr>
            <a:xfrm>
              <a:off x="-12700" y="-12700"/>
              <a:ext cx="6883400" cy="2448560"/>
            </a:xfrm>
            <a:prstGeom prst="rect">
              <a:avLst/>
            </a:prstGeom>
            <a:noFill/>
            <a:ln w="0" cap="flat">
              <a:noFill/>
              <a:prstDash val="solid"/>
              <a:miter lim="0"/>
            </a:ln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108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8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8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9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9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9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9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109000"/>
                </a:lnSpc>
              </a:pPr>
              <a:endParaRPr sz="10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algn="l" rtl="0" eaLnBrk="0">
                <a:lnSpc>
                  <a:spcPct val="8000"/>
                </a:lnSpc>
              </a:pPr>
              <a:endParaRPr sz="100" dirty="0">
                <a:latin typeface="Arial" panose="020B0604020202090204"/>
                <a:ea typeface="Arial" panose="020B0604020202090204"/>
                <a:cs typeface="Arial" panose="020B0604020202090204"/>
              </a:endParaRPr>
            </a:p>
            <a:p>
              <a:pPr marL="571500" indent="-21590" algn="l" rtl="0" eaLnBrk="0">
                <a:lnSpc>
                  <a:spcPct val="85000"/>
                </a:lnSpc>
              </a:pPr>
              <a:r>
                <a:rPr sz="2100" b="1" kern="0" spc="-30" dirty="0">
                  <a:solidFill>
                    <a:srgbClr val="FFFFFF">
                      <a:alpha val="100000"/>
                    </a:srgbClr>
                  </a:solidFill>
                  <a:latin typeface="Trebuchet MS" panose="020B0603020202020204"/>
                  <a:ea typeface="Trebuchet MS" panose="020B0603020202020204"/>
                  <a:cs typeface="Trebuchet MS" panose="020B0603020202020204"/>
                </a:rPr>
                <a:t>阿尔卡特朗讯企业通信</a:t>
              </a:r>
              <a:endParaRPr sz="2100" b="1" kern="0" spc="-30" dirty="0">
                <a:solidFill>
                  <a:srgbClr val="FFFFFF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endParaRPr>
            </a:p>
          </p:txBody>
        </p:sp>
      </p:grpSp>
      <p:sp>
        <p:nvSpPr>
          <p:cNvPr id="6" name="textbox 6"/>
          <p:cNvSpPr/>
          <p:nvPr/>
        </p:nvSpPr>
        <p:spPr>
          <a:xfrm>
            <a:off x="2655057" y="4459864"/>
            <a:ext cx="3967480" cy="399669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4605" algn="l" rtl="0" eaLnBrk="0">
              <a:lnSpc>
                <a:spcPct val="84000"/>
              </a:lnSpc>
            </a:pPr>
            <a:r>
              <a:rPr lang="zh-CN" sz="1100" b="1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挑战</a:t>
            </a:r>
            <a:endParaRPr lang="zh-CN" sz="1100" b="1" kern="0" spc="-20" dirty="0">
              <a:solidFill>
                <a:srgbClr val="85BC20">
                  <a:alpha val="100000"/>
                </a:srgbClr>
              </a:solidFill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4605" algn="l" rtl="0" eaLnBrk="0">
              <a:lnSpc>
                <a:spcPct val="84000"/>
              </a:lnSpc>
            </a:pPr>
            <a:endParaRPr lang="zh-CN" sz="1100" b="1" kern="0" spc="-20" dirty="0">
              <a:solidFill>
                <a:srgbClr val="85BC20">
                  <a:alpha val="100000"/>
                </a:srgbClr>
              </a:solidFill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4605" algn="l" rtl="0" eaLnBrk="0">
              <a:lnSpc>
                <a:spcPct val="84000"/>
              </a:lnSpc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Alcatel-Lucent Enterprise has been an independent company since Oc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tober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1,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7780" algn="l" rtl="0" eaLnBrk="0">
              <a:lnSpc>
                <a:spcPct val="85000"/>
              </a:lnSpc>
              <a:spcBef>
                <a:spcPts val="9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2014, and is the No.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1 communication company in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France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Eur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ope. Alcatel-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7780" indent="3810" algn="l" rtl="0" eaLnBrk="0">
              <a:lnSpc>
                <a:spcPct val="92000"/>
              </a:lnSpc>
              <a:spcBef>
                <a:spcPts val="8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Lucent Enterprise is a leading provider of business communications solutions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services, from the deskto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 to the cloud, with 20 subsidiaries in 42 countries.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7145" indent="-3810" algn="l" rtl="0" eaLnBrk="0">
              <a:lnSpc>
                <a:spcPct val="92000"/>
              </a:lnSpc>
              <a:spcBef>
                <a:spcPts val="139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Alcatel-Lucent Enterprise encountered a prob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lem with the reliability of its financial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data, as well as difficulties in reporting, multi-currency consol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idation and multi-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7780" algn="l" rtl="0" eaLnBrk="0">
              <a:lnSpc>
                <a:spcPct val="87000"/>
              </a:lnSpc>
              <a:spcBef>
                <a:spcPts val="75"/>
              </a:spcBef>
            </a:pP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standard accounti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ng.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7780" algn="l" rtl="0" eaLnBrk="0">
              <a:lnSpc>
                <a:spcPct val="84000"/>
              </a:lnSpc>
              <a:spcBef>
                <a:spcPts val="1430"/>
              </a:spcBef>
            </a:pPr>
            <a:r>
              <a:rPr sz="1100" b="1" kern="0" spc="-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Objectives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2700" algn="l" rtl="0" eaLnBrk="0">
              <a:lnSpc>
                <a:spcPct val="87000"/>
              </a:lnSpc>
              <a:spcBef>
                <a:spcPts val="490"/>
              </a:spcBef>
            </a:pP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ucent Enterprise has been a new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independent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company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since 2014.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970" indent="7620" algn="l" rtl="0" eaLnBrk="0">
              <a:lnSpc>
                <a:spcPct val="91000"/>
              </a:lnSpc>
              <a:spcBef>
                <a:spcPts val="30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 chose to carry out its group reporting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using Excel on the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basis of data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issued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by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accounting software of the di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fferent entities.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0320" indent="635" algn="l" rtl="0" eaLnBrk="0">
              <a:lnSpc>
                <a:spcPct val="92000"/>
              </a:lnSpc>
              <a:spcBef>
                <a:spcPts val="27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But with 20 subsidiaries in 42 cou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ntries, the need for security, performance and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productivity had become urgentin order to simplify consolidation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tools and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0320" algn="l" rtl="0" eaLnBrk="0">
              <a:lnSpc>
                <a:spcPct val="87000"/>
              </a:lnSpc>
              <a:spcBef>
                <a:spcPts val="7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processes, and to speed up the production of reliabl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 reporting.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6510" algn="l" rtl="0" eaLnBrk="0">
              <a:lnSpc>
                <a:spcPct val="87000"/>
              </a:lnSpc>
              <a:spcBef>
                <a:spcPts val="141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«We could make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input errors, apply a wrong form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ula, use an old version of the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0320" algn="l" rtl="0" eaLnBrk="0">
              <a:lnSpc>
                <a:spcPct val="87000"/>
              </a:lnSpc>
              <a:spcBef>
                <a:spcPts val="7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 file, or make an incorrect compilation of the var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ious financial information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970" algn="l" rtl="0" eaLnBrk="0">
              <a:lnSpc>
                <a:spcPct val="87000"/>
              </a:lnSpc>
              <a:spcBef>
                <a:spcPts val="9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transmitted by our enti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ties. When we noticed an error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the consolidated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6510" algn="l" rtl="0" eaLnBrk="0">
              <a:lnSpc>
                <a:spcPct val="93000"/>
              </a:lnSpc>
              <a:spcBef>
                <a:spcPts val="10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statement of income, the corr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ection took about two to three hours. Indeed, we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could not see the order and invoice matching the amounts compiled, so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 wa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difficult to find the source of error and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to analyse the discrepancies, "explains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  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Bernd Stangl,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Chief Financial Officer of Alcatel-Lucent Enterprise.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6510" indent="-2540" algn="l" rtl="0" eaLnBrk="0">
              <a:lnSpc>
                <a:spcPct val="92000"/>
              </a:lnSpc>
              <a:spcBef>
                <a:spcPts val="138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new cloud-based system also had to offer the flexibility needed to a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llow each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entity to independently configure the rules sp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ecific to its country and meet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2700" indent="7620" algn="l" rtl="0" eaLnBrk="0">
              <a:lnSpc>
                <a:spcPct val="91000"/>
              </a:lnSpc>
              <a:spcBef>
                <a:spcPts val="9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 expectations. At the same time, the solution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had to be able to track and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verify the data from each entity to meet consolidation requirements at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group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level.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253749" y="3434176"/>
            <a:ext cx="2080748" cy="5178980"/>
          </a:xfrm>
          <a:prstGeom prst="rect">
            <a:avLst/>
          </a:prstGeom>
        </p:spPr>
      </p:pic>
      <p:sp>
        <p:nvSpPr>
          <p:cNvPr id="10" name="textbox 10"/>
          <p:cNvSpPr/>
          <p:nvPr/>
        </p:nvSpPr>
        <p:spPr>
          <a:xfrm>
            <a:off x="524063" y="4280910"/>
            <a:ext cx="1522095" cy="42106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8415" algn="l" rtl="0" eaLnBrk="0">
              <a:lnSpc>
                <a:spcPct val="79000"/>
              </a:lnSpc>
            </a:pPr>
            <a:r>
              <a:rPr sz="1100" b="1" kern="0" spc="-30" dirty="0">
                <a:solidFill>
                  <a:srgbClr val="008ECB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Sector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9685" algn="l" rtl="0" eaLnBrk="0">
              <a:lnSpc>
                <a:spcPct val="89000"/>
              </a:lnSpc>
              <a:spcBef>
                <a:spcPts val="1010"/>
              </a:spcBef>
            </a:pPr>
            <a:r>
              <a:rPr sz="800" kern="0" spc="1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Private sector,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2700" algn="l" rtl="0" eaLnBrk="0">
              <a:lnSpc>
                <a:spcPct val="79000"/>
              </a:lnSpc>
              <a:spcBef>
                <a:spcPts val="10"/>
              </a:spcBef>
            </a:pPr>
            <a:r>
              <a:rPr sz="800" kern="0" spc="4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telecommunicati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ons and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240" algn="l" rtl="0" eaLnBrk="0">
              <a:lnSpc>
                <a:spcPts val="1050"/>
              </a:lnSpc>
            </a:pP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communications servic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2860" algn="l" rtl="0" eaLnBrk="0">
              <a:lnSpc>
                <a:spcPct val="81000"/>
              </a:lnSpc>
              <a:spcBef>
                <a:spcPts val="1480"/>
              </a:spcBef>
            </a:pPr>
            <a:r>
              <a:rPr sz="1100" b="1" kern="0" spc="-10" dirty="0">
                <a:solidFill>
                  <a:srgbClr val="008ECB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Highlights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82550" indent="-66675" algn="l" rtl="0" eaLnBrk="0">
              <a:lnSpc>
                <a:spcPct val="94000"/>
              </a:lnSpc>
              <a:spcBef>
                <a:spcPts val="1005"/>
              </a:spcBef>
            </a:pP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</a:t>
            </a:r>
            <a:r>
              <a:rPr sz="800" kern="0" spc="12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Business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sales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r>
              <a:rPr sz="800" kern="0" spc="4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2015:</a:t>
            </a:r>
            <a:r>
              <a:rPr sz="800" kern="0" spc="10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EUR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515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million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875" algn="l" rtl="0" eaLnBrk="0">
              <a:lnSpc>
                <a:spcPct val="98000"/>
              </a:lnSpc>
              <a:spcBef>
                <a:spcPts val="725"/>
              </a:spcBef>
            </a:pPr>
            <a:r>
              <a:rPr sz="800" kern="0" spc="8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8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20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subsidiaries</a:t>
            </a:r>
            <a:r>
              <a:rPr sz="800" kern="0" spc="8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r>
              <a:rPr sz="800" kern="0" spc="8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42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countries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875" algn="l" rtl="0" eaLnBrk="0">
              <a:lnSpc>
                <a:spcPct val="82000"/>
              </a:lnSpc>
              <a:spcBef>
                <a:spcPts val="710"/>
              </a:spcBef>
            </a:pP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2,700</a:t>
            </a:r>
            <a:r>
              <a:rPr sz="800" kern="0" spc="9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employees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875" algn="l" rtl="0" eaLnBrk="0">
              <a:lnSpc>
                <a:spcPct val="89000"/>
              </a:lnSpc>
              <a:spcBef>
                <a:spcPts val="885"/>
              </a:spcBef>
            </a:pP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830,000</a:t>
            </a:r>
            <a:r>
              <a:rPr sz="800" kern="0" spc="1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customers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20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1590" algn="l" rtl="0" eaLnBrk="0">
              <a:lnSpc>
                <a:spcPct val="78000"/>
              </a:lnSpc>
              <a:spcBef>
                <a:spcPts val="330"/>
              </a:spcBef>
            </a:pPr>
            <a:r>
              <a:rPr sz="1100" b="1" kern="0" spc="-10" dirty="0">
                <a:solidFill>
                  <a:srgbClr val="008ECB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Uses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9685" algn="l" rtl="0" eaLnBrk="0">
              <a:lnSpc>
                <a:spcPct val="82000"/>
              </a:lnSpc>
              <a:spcBef>
                <a:spcPts val="1010"/>
              </a:spcBef>
            </a:pP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 and Conso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lidation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24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2860" algn="l" rtl="0" eaLnBrk="0">
              <a:lnSpc>
                <a:spcPct val="81000"/>
              </a:lnSpc>
              <a:spcBef>
                <a:spcPts val="340"/>
              </a:spcBef>
            </a:pPr>
            <a:r>
              <a:rPr sz="1100" b="1" kern="0" spc="0" dirty="0">
                <a:solidFill>
                  <a:srgbClr val="008ECB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Needs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5875" algn="l" rtl="0" eaLnBrk="0">
              <a:lnSpc>
                <a:spcPct val="82000"/>
              </a:lnSpc>
              <a:spcBef>
                <a:spcPts val="1000"/>
              </a:spcBef>
            </a:pP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Unique</a:t>
            </a:r>
            <a:r>
              <a:rPr sz="800" kern="0" spc="6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Database</a:t>
            </a:r>
            <a:r>
              <a:rPr sz="800" kern="0" spc="5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8740" indent="1270" algn="l" rtl="0" eaLnBrk="0">
              <a:lnSpc>
                <a:spcPct val="86000"/>
              </a:lnSpc>
              <a:spcBef>
                <a:spcPts val="80"/>
              </a:spcBef>
            </a:pP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Standardised Secure Financial</a:t>
            </a:r>
            <a:r>
              <a:rPr sz="800" kern="0" spc="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Cloud</a:t>
            </a:r>
            <a:r>
              <a:rPr sz="800" kern="0" spc="9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Plat</a:t>
            </a:r>
            <a:r>
              <a:rPr sz="800" kern="0" spc="1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form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8740" indent="-62865" algn="l" rtl="0" eaLnBrk="0">
              <a:lnSpc>
                <a:spcPct val="91000"/>
              </a:lnSpc>
              <a:spcBef>
                <a:spcPts val="860"/>
              </a:spcBef>
            </a:pP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Simplify and accelerate</a:t>
            </a:r>
            <a:r>
              <a:rPr sz="800" kern="0" spc="7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multi-</a:t>
            </a:r>
            <a:r>
              <a:rPr sz="800" kern="0" spc="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</a:t>
            </a:r>
            <a:r>
              <a:rPr sz="800" kern="0" spc="4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currency an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 multi-accounting</a:t>
            </a:r>
            <a:r>
              <a:rPr sz="800" kern="0" spc="-1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consolidation</a:t>
            </a:r>
            <a:r>
              <a:rPr sz="800" kern="0" spc="8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 well as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82550" algn="l" rtl="0" eaLnBrk="0">
              <a:lnSpc>
                <a:spcPct val="79000"/>
              </a:lnSpc>
              <a:spcBef>
                <a:spcPts val="5"/>
              </a:spcBef>
            </a:pP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06000"/>
              </a:lnSpc>
            </a:pPr>
            <a:endParaRPr sz="7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76200" indent="-60325" algn="l" rtl="0" eaLnBrk="0">
              <a:lnSpc>
                <a:spcPct val="94000"/>
              </a:lnSpc>
              <a:spcBef>
                <a:spcPts val="0"/>
              </a:spcBef>
            </a:pP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Detailed audit</a:t>
            </a:r>
            <a:r>
              <a:rPr sz="800" kern="0" spc="5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trail</a:t>
            </a:r>
            <a:r>
              <a:rPr sz="800" kern="0" spc="4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 trace</a:t>
            </a:r>
            <a:r>
              <a:rPr sz="800" kern="0" spc="3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data</a:t>
            </a:r>
            <a:r>
              <a:rPr sz="800" kern="0" spc="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1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4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1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source.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sp>
        <p:nvSpPr>
          <p:cNvPr id="12" name="textbox 12"/>
          <p:cNvSpPr/>
          <p:nvPr/>
        </p:nvSpPr>
        <p:spPr>
          <a:xfrm>
            <a:off x="2656840" y="2669540"/>
            <a:ext cx="3783330" cy="104394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50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1590" algn="l" rtl="0" eaLnBrk="0">
              <a:lnSpc>
                <a:spcPct val="150000"/>
              </a:lnSpc>
            </a:pPr>
            <a:r>
              <a:rPr sz="1200" b="1" kern="0" spc="-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"有了 CCH Tagetik，我们可以在 8 天内就完成过去10天才能完成的月度报告设置。此外，这个云解决方案还为我们节省了两个多月的年度关账时间。"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</p:txBody>
      </p:sp>
      <p:sp>
        <p:nvSpPr>
          <p:cNvPr id="14" name="textbox 14"/>
          <p:cNvSpPr/>
          <p:nvPr/>
        </p:nvSpPr>
        <p:spPr>
          <a:xfrm>
            <a:off x="2659818" y="8609269"/>
            <a:ext cx="3972559" cy="47879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2700" indent="3810" algn="l" rtl="0" eaLnBrk="0">
              <a:lnSpc>
                <a:spcPct val="93000"/>
              </a:lnSpc>
            </a:pP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addition, the system had to help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sav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 the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team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hours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of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manual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processing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improve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accuracy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speed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of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reporting.</a:t>
            </a:r>
            <a:r>
              <a:rPr sz="800" kern="0" spc="1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Also,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since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involved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20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subsidiaries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r>
              <a:rPr sz="800" kern="0" spc="2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42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different</a:t>
            </a:r>
            <a:r>
              <a:rPr sz="800" kern="0" spc="2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countries,</a:t>
            </a:r>
            <a:r>
              <a:rPr sz="800" kern="0" spc="2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new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application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had</a:t>
            </a:r>
            <a:r>
              <a:rPr sz="800" kern="0" spc="2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simple</a:t>
            </a:r>
            <a:r>
              <a:rPr sz="800" kern="0" spc="2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implement, use and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maintain.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sp>
        <p:nvSpPr>
          <p:cNvPr id="16" name="textbox 16"/>
          <p:cNvSpPr/>
          <p:nvPr/>
        </p:nvSpPr>
        <p:spPr>
          <a:xfrm>
            <a:off x="354965" y="2736215"/>
            <a:ext cx="1344930" cy="3975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r" rtl="0" eaLnBrk="0">
              <a:lnSpc>
                <a:spcPct val="84000"/>
              </a:lnSpc>
            </a:pPr>
            <a:r>
              <a:rPr lang="zh-CN" sz="1500" b="1" kern="0" spc="-10" dirty="0">
                <a:solidFill>
                  <a:srgbClr val="92D050">
                    <a:alpha val="100000"/>
                  </a:srgbClr>
                </a:solidFill>
                <a:latin typeface="PingFang SC" panose="020B0400000000000000" charset="-122"/>
                <a:ea typeface="PingFang SC" panose="020B0400000000000000" charset="-122"/>
                <a:cs typeface="PingFang SC" panose="020B0400000000000000" charset="-122"/>
              </a:rPr>
              <a:t>客户案例</a:t>
            </a:r>
            <a:endParaRPr sz="1500" dirty="0">
              <a:latin typeface="PingFang SC" panose="020B0400000000000000" charset="-122"/>
              <a:ea typeface="PingFang SC" panose="020B0400000000000000" charset="-122"/>
              <a:cs typeface="PingFang SC" panose="020B0400000000000000" charset="-122"/>
            </a:endParaRPr>
          </a:p>
          <a:p>
            <a:pPr algn="l" rtl="0" eaLnBrk="0">
              <a:lnSpc>
                <a:spcPct val="101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01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01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01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02000"/>
              </a:lnSpc>
            </a:pPr>
            <a:endParaRPr sz="2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39000"/>
              </a:lnSpc>
            </a:pPr>
            <a:r>
              <a:rPr sz="700" b="1" kern="0" spc="10" dirty="0">
                <a:solidFill>
                  <a:srgbClr val="008ECB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Company</a:t>
            </a:r>
            <a:endParaRPr sz="7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algn="l" rtl="0" eaLnBrk="0">
              <a:lnSpc>
                <a:spcPct val="139000"/>
              </a:lnSpc>
            </a:pPr>
            <a:endParaRPr sz="2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2700" algn="l" rtl="0" eaLnBrk="0">
              <a:lnSpc>
                <a:spcPct val="80000"/>
              </a:lnSpc>
              <a:spcBef>
                <a:spcPts val="0"/>
              </a:spcBef>
            </a:pP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34340" y="9189720"/>
            <a:ext cx="3329940" cy="323088"/>
          </a:xfrm>
          <a:prstGeom prst="rect">
            <a:avLst/>
          </a:prstGeom>
        </p:spPr>
      </p:pic>
      <p:sp>
        <p:nvSpPr>
          <p:cNvPr id="20" name="textbox 20"/>
          <p:cNvSpPr/>
          <p:nvPr/>
        </p:nvSpPr>
        <p:spPr>
          <a:xfrm>
            <a:off x="523240" y="3953510"/>
            <a:ext cx="2080260" cy="2095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2700" algn="l" rtl="0" eaLnBrk="0">
              <a:lnSpc>
                <a:spcPct val="82000"/>
              </a:lnSpc>
            </a:pPr>
            <a:r>
              <a:rPr sz="800" kern="0" spc="20" dirty="0">
                <a:solidFill>
                  <a:srgbClr val="474747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Alcatel-Lucent Enterprise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r" rtl="0" eaLnBrk="0">
              <a:lnSpc>
                <a:spcPct val="84000"/>
              </a:lnSpc>
              <a:spcBef>
                <a:spcPts val="155"/>
              </a:spcBef>
            </a:pP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pic>
        <p:nvPicPr>
          <p:cNvPr id="22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2571687" y="4269029"/>
            <a:ext cx="4108772" cy="2499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540760" y="3807460"/>
            <a:ext cx="3329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900" b="1" kern="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Bernd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sz="900" b="1" kern="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Stangl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    </a:t>
            </a:r>
            <a:r>
              <a:rPr lang="en-US" sz="900" kern="0" spc="6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+mn-ea"/>
              </a:rPr>
              <a:t>         </a:t>
            </a:r>
            <a:r>
              <a:rPr sz="900" kern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Chief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 </a:t>
            </a:r>
            <a:r>
              <a:rPr sz="900" kern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Financial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 </a:t>
            </a:r>
            <a:r>
              <a:rPr sz="900" kern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Officer</a:t>
            </a:r>
            <a:r>
              <a:rPr sz="9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, </a:t>
            </a:r>
            <a:r>
              <a:rPr sz="900" kern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  <a:sym typeface="+mn-ea"/>
              </a:rPr>
              <a:t>Alcatel</a:t>
            </a:r>
            <a:endParaRPr sz="9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endParaRPr lang="zh-CN" altLang="en-US" sz="9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/>
          <p:nvPr/>
        </p:nvSpPr>
        <p:spPr>
          <a:xfrm>
            <a:off x="2655490" y="743984"/>
            <a:ext cx="3977640" cy="60071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0955" algn="l" rtl="0" eaLnBrk="0">
              <a:lnSpc>
                <a:spcPct val="92000"/>
              </a:lnSpc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Finally, the new system was intended to speed up and simplify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refunds to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Directorate General so th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at the tables would be directly accessible and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050" algn="l" rtl="0" eaLnBrk="0">
              <a:lnSpc>
                <a:spcPct val="87000"/>
              </a:lnSpc>
              <a:spcBef>
                <a:spcPts val="75"/>
              </a:spcBef>
            </a:pP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immediately ava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ilable for use in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meetings.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970" algn="l" rtl="0" eaLnBrk="0">
              <a:lnSpc>
                <a:spcPct val="99000"/>
              </a:lnSpc>
              <a:spcBef>
                <a:spcPts val="1220"/>
              </a:spcBef>
            </a:pPr>
            <a:r>
              <a:rPr sz="1100" b="1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The</a:t>
            </a:r>
            <a:r>
              <a:rPr sz="1100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solution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3335" indent="-635" algn="l" rtl="0" eaLnBrk="0">
              <a:lnSpc>
                <a:spcPct val="100000"/>
              </a:lnSpc>
              <a:spcBef>
                <a:spcPts val="480"/>
              </a:spcBef>
            </a:pP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After reviewing various offers, Alcatel-Lucent Enterprise decided on CCH Tagetik.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company was convinced by the long-term presence of C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 Tagetik,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its strong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international presence, its client reference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s, the definition of functional needs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6510" indent="3175" algn="l" rtl="0" eaLnBrk="0">
              <a:lnSpc>
                <a:spcPct val="91000"/>
              </a:lnSpc>
              <a:spcBef>
                <a:spcPts val="10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related to the Group's businesses, the proposed project methodology,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contractual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commitment and financial approa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685" indent="-6985" algn="l" rtl="0" eaLnBrk="0">
              <a:lnSpc>
                <a:spcPct val="92000"/>
              </a:lnSpc>
              <a:spcBef>
                <a:spcPts val="28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Alcatel-Lucent</a:t>
            </a:r>
            <a:r>
              <a:rPr sz="800" kern="0" spc="1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Enterprise</a:t>
            </a:r>
            <a:r>
              <a:rPr sz="800" kern="0" spc="2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has</a:t>
            </a:r>
            <a:r>
              <a:rPr sz="800" kern="0" spc="1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chosen</a:t>
            </a:r>
            <a:r>
              <a:rPr sz="800" kern="0" spc="1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2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host</a:t>
            </a:r>
            <a:r>
              <a:rPr sz="800" kern="0" spc="1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its</a:t>
            </a:r>
            <a:r>
              <a:rPr sz="800" kern="0" spc="1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financial</a:t>
            </a:r>
            <a:r>
              <a:rPr sz="800" kern="0" spc="1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information</a:t>
            </a:r>
            <a:r>
              <a:rPr sz="800" kern="0" spc="1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1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all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 and consolidation proces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ses in the Cloud.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0955" algn="l" rtl="0" eaLnBrk="0">
              <a:lnSpc>
                <a:spcPct val="87000"/>
              </a:lnSpc>
              <a:spcBef>
                <a:spcPts val="28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October 2016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, CCH Tagetik was set up within the finance department.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335" indent="5080" algn="l" rtl="0" eaLnBrk="0">
              <a:lnSpc>
                <a:spcPct val="94000"/>
              </a:lnSpc>
              <a:spcBef>
                <a:spcPts val="138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"The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solution</a:t>
            </a:r>
            <a:r>
              <a:rPr sz="800" kern="0" spc="1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connects</a:t>
            </a:r>
            <a:r>
              <a:rPr sz="800" kern="0" spc="1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1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different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accounti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ng</a:t>
            </a:r>
            <a:r>
              <a:rPr sz="800" kern="0" spc="1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software</a:t>
            </a:r>
            <a:r>
              <a:rPr sz="800" kern="0" spc="1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all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of</a:t>
            </a:r>
            <a:r>
              <a:rPr sz="800" kern="0" spc="1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our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entities</a:t>
            </a:r>
            <a:r>
              <a:rPr sz="800" kern="0" spc="1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then  provides  an  aggregated  view  of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 group's  financial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information.  This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information</a:t>
            </a:r>
            <a:r>
              <a:rPr sz="800" kern="0" spc="2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is</a:t>
            </a:r>
            <a:r>
              <a:rPr sz="800" kern="0" spc="1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then</a:t>
            </a:r>
            <a:r>
              <a:rPr sz="800" kern="0" spc="2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included</a:t>
            </a:r>
            <a:r>
              <a:rPr sz="800" kern="0" spc="2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r>
              <a:rPr sz="800" kern="0" spc="1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our</a:t>
            </a:r>
            <a:r>
              <a:rPr sz="800" kern="0" spc="2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annual</a:t>
            </a:r>
            <a:r>
              <a:rPr sz="800" kern="0" spc="2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report.</a:t>
            </a:r>
            <a:r>
              <a:rPr sz="800" kern="0" spc="2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"explains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Bernd</a:t>
            </a:r>
            <a:r>
              <a:rPr sz="800" kern="0" spc="2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Stangl,</a:t>
            </a:r>
            <a:r>
              <a:rPr sz="800" kern="0" spc="1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Chief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Financial Officer of Alcatel-Lucent Enterprise.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335" indent="7620" algn="l" rtl="0" eaLnBrk="0">
              <a:lnSpc>
                <a:spcPct val="92000"/>
              </a:lnSpc>
              <a:spcBef>
                <a:spcPts val="139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Moreover, the elements extracted from this unified and secure f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inancial platform in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Cloud can serve as a wor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king basis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for auditors.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685" indent="-3810" algn="l" rtl="0" eaLnBrk="0">
              <a:lnSpc>
                <a:spcPct val="91000"/>
              </a:lnSpc>
              <a:spcBef>
                <a:spcPts val="139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«To our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benefit, each amount can be traced very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easily, which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has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been welcomed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by our auditors," n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otes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Bernd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Stangl.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4130" algn="l" rtl="0" eaLnBrk="0">
              <a:lnSpc>
                <a:spcPct val="100000"/>
              </a:lnSpc>
              <a:spcBef>
                <a:spcPts val="1170"/>
              </a:spcBef>
            </a:pPr>
            <a:r>
              <a:rPr sz="1100" b="1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Benefits</a:t>
            </a:r>
            <a:r>
              <a:rPr sz="1100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and</a:t>
            </a:r>
            <a:r>
              <a:rPr sz="1100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-2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Re</a:t>
            </a:r>
            <a:r>
              <a:rPr sz="1100" b="1" kern="0" spc="-30" dirty="0">
                <a:solidFill>
                  <a:srgbClr val="95C429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sults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9685" indent="-6350" algn="l" rtl="0" eaLnBrk="0">
              <a:lnSpc>
                <a:spcPct val="92000"/>
              </a:lnSpc>
              <a:spcBef>
                <a:spcPts val="56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CCH Tagetik solution provides data reliab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ility and simplifies and accelerates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 and consolidation processes for A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lcatel-Lucent Enterprise teams.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6510" indent="2540" algn="l" rtl="0" eaLnBrk="0">
              <a:lnSpc>
                <a:spcPct val="92000"/>
              </a:lnSpc>
              <a:spcBef>
                <a:spcPts val="140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"With CCH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Tagetik we are able to set up our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monthly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8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days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instead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of 10, and we have gained a week on the time</a:t>
            </a:r>
            <a:r>
              <a:rPr sz="800" kern="0" spc="1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needed to standardise all of our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reports. Moreover, th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is solution in the Cloud saves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us more than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2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months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2700" indent="3810" algn="l" rtl="0" eaLnBrk="0">
              <a:lnSpc>
                <a:spcPct val="91000"/>
              </a:lnSpc>
              <a:spcBef>
                <a:spcPts val="10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closing our annual accounts. "welcomes Bernd Stangl, Chief Financ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ial Officer of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Alcatel-Lucent Enterprise.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20320" algn="l" rtl="0" eaLnBrk="0">
              <a:lnSpc>
                <a:spcPct val="84000"/>
              </a:lnSpc>
              <a:spcBef>
                <a:spcPts val="142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Users within th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 group are very satisfied with the solution.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685" indent="635" algn="l" rtl="0" eaLnBrk="0">
              <a:lnSpc>
                <a:spcPct val="91000"/>
              </a:lnSpc>
              <a:spcBef>
                <a:spcPts val="300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addition, in the past a team of 6 people was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mobilised t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 set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up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reporting.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From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now on, we only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need 4.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050" algn="l" rtl="0" eaLnBrk="0">
              <a:lnSpc>
                <a:spcPct val="87000"/>
              </a:lnSpc>
              <a:spcBef>
                <a:spcPts val="1410"/>
              </a:spcBef>
            </a:pP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"CCH Tagetik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makes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it easier to locate errors in 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data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sent</a:t>
            </a:r>
            <a:r>
              <a:rPr sz="800" kern="0" spc="8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by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certain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875" algn="l" rtl="0" eaLnBrk="0">
              <a:lnSpc>
                <a:spcPct val="92000"/>
              </a:lnSpc>
              <a:spcBef>
                <a:spcPts val="65"/>
              </a:spcBef>
            </a:pP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subsidiaries and to trace each piece of financial information. "notes Bernd Stangl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,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Chief Financial Officer of Alcatel-Lucent Enterpr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ise.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06000"/>
              </a:lnSpc>
            </a:pPr>
            <a:endParaRPr sz="1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5875" algn="l" rtl="0" eaLnBrk="0">
              <a:lnSpc>
                <a:spcPct val="91000"/>
              </a:lnSpc>
              <a:spcBef>
                <a:spcPts val="5"/>
              </a:spcBef>
            </a:pP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CCH Tagetik Cloud will enable Alcatel-Lucent Enterprise to save</a:t>
            </a:r>
            <a:r>
              <a:rPr sz="800" kern="0" spc="9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nearly 500,0</a:t>
            </a:r>
            <a:r>
              <a:rPr sz="800" kern="0" spc="3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00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 </a:t>
            </a:r>
            <a:r>
              <a:rPr sz="800" kern="0" spc="5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euros annually and will pay for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itself in</a:t>
            </a:r>
            <a:r>
              <a:rPr sz="800" kern="0" spc="7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less than a year.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244061" y="724124"/>
            <a:ext cx="2190012" cy="3012966"/>
          </a:xfrm>
          <a:prstGeom prst="rect">
            <a:avLst/>
          </a:prstGeom>
        </p:spPr>
      </p:pic>
      <p:sp>
        <p:nvSpPr>
          <p:cNvPr id="28" name="textbox 28"/>
          <p:cNvSpPr/>
          <p:nvPr/>
        </p:nvSpPr>
        <p:spPr>
          <a:xfrm>
            <a:off x="524205" y="990206"/>
            <a:ext cx="1562100" cy="527240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2860" algn="l" rtl="0" eaLnBrk="0">
              <a:lnSpc>
                <a:spcPct val="100000"/>
              </a:lnSpc>
            </a:pPr>
            <a:r>
              <a:rPr sz="1100" b="1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Benefits</a:t>
            </a:r>
            <a:r>
              <a:rPr sz="1100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and</a:t>
            </a:r>
            <a:r>
              <a:rPr sz="1100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-2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Re</a:t>
            </a:r>
            <a:r>
              <a:rPr sz="1100" b="1" kern="0" spc="-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sults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5240" algn="l" rtl="0" eaLnBrk="0">
              <a:lnSpc>
                <a:spcPct val="91000"/>
              </a:lnSpc>
              <a:spcBef>
                <a:spcPts val="775"/>
              </a:spcBef>
            </a:pP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Unified vision of financial</a:t>
            </a:r>
            <a:r>
              <a:rPr sz="800" kern="0" spc="7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8740" algn="l" rtl="0" eaLnBrk="0">
              <a:lnSpc>
                <a:spcPct val="82000"/>
              </a:lnSpc>
              <a:spcBef>
                <a:spcPts val="5"/>
              </a:spcBef>
            </a:pPr>
            <a:r>
              <a:rPr sz="800" kern="0" spc="4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operational data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and a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single,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6200" indent="5715" algn="l" rtl="0" eaLnBrk="0">
              <a:lnSpc>
                <a:spcPct val="94000"/>
              </a:lnSpc>
              <a:spcBef>
                <a:spcPts val="80"/>
              </a:spcBef>
            </a:pP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reliable so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urce of</a:t>
            </a:r>
            <a:r>
              <a:rPr sz="800" kern="0" spc="4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information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on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</a:t>
            </a:r>
            <a:r>
              <a:rPr sz="800" kern="0" spc="1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the Cloud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8105" indent="-62865" algn="l" rtl="0" eaLnBrk="0">
              <a:lnSpc>
                <a:spcPct val="86000"/>
              </a:lnSpc>
              <a:spcBef>
                <a:spcPts val="725"/>
              </a:spcBef>
            </a:pP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 €500,000</a:t>
            </a:r>
            <a:r>
              <a:rPr sz="800" kern="0" spc="10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reduction</a:t>
            </a:r>
            <a:r>
              <a:rPr sz="800" kern="0" spc="6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              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operating cost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240" algn="l" rtl="0" eaLnBrk="0">
              <a:lnSpc>
                <a:spcPct val="82000"/>
              </a:lnSpc>
              <a:spcBef>
                <a:spcPts val="870"/>
              </a:spcBef>
            </a:pP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Faster data</a:t>
            </a:r>
            <a:r>
              <a:rPr sz="800" kern="0" spc="1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processing,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76200" indent="2540" algn="l" rtl="0" eaLnBrk="0">
              <a:lnSpc>
                <a:spcPct val="94000"/>
              </a:lnSpc>
              <a:spcBef>
                <a:spcPts val="80"/>
              </a:spcBef>
            </a:pP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consolidation</a:t>
            </a:r>
            <a:r>
              <a:rPr sz="800" kern="0" spc="9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3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 reporting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time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81915" indent="-66675" algn="l" rtl="0" eaLnBrk="0">
              <a:lnSpc>
                <a:spcPct val="86000"/>
              </a:lnSpc>
              <a:spcBef>
                <a:spcPts val="725"/>
              </a:spcBef>
            </a:pP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Reduction</a:t>
            </a:r>
            <a:r>
              <a:rPr sz="800" kern="0" spc="1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the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number of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   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people</a:t>
            </a:r>
            <a:r>
              <a:rPr sz="800" kern="0" spc="11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2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required for reporting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240" algn="l" rtl="0" eaLnBrk="0">
              <a:lnSpc>
                <a:spcPct val="79000"/>
              </a:lnSpc>
              <a:spcBef>
                <a:spcPts val="890"/>
              </a:spcBef>
            </a:pP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•</a:t>
            </a:r>
            <a:r>
              <a:rPr sz="800" kern="0" spc="70" dirty="0">
                <a:solidFill>
                  <a:srgbClr val="595959">
                    <a:alpha val="100000"/>
                  </a:srgbClr>
                </a:solidFill>
                <a:latin typeface="Arial" panose="020B0604020202090204"/>
                <a:ea typeface="Arial" panose="020B0604020202090204"/>
                <a:cs typeface="Arial" panose="020B0604020202090204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Easy</a:t>
            </a:r>
            <a:r>
              <a:rPr sz="800" kern="0" spc="5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800" kern="0" spc="6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800" kern="0" spc="0" dirty="0">
                <a:solidFill>
                  <a:srgbClr val="595959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use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3335" indent="4445" algn="l" rtl="0" eaLnBrk="0">
              <a:lnSpc>
                <a:spcPct val="102000"/>
              </a:lnSpc>
              <a:spcBef>
                <a:spcPts val="360"/>
              </a:spcBef>
            </a:pPr>
            <a:r>
              <a:rPr sz="1200" b="1" kern="0" spc="5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"CCH</a:t>
            </a:r>
            <a:r>
              <a:rPr sz="1200" kern="0" spc="5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5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Tage</a:t>
            </a:r>
            <a:r>
              <a:rPr sz="1200" b="1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tik</a:t>
            </a:r>
            <a:r>
              <a:rPr sz="1200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makes</a:t>
            </a:r>
            <a:r>
              <a:rPr sz="1200" kern="0" spc="-1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it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easier</a:t>
            </a:r>
            <a:r>
              <a:rPr sz="1200" kern="0" spc="-5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to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find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the</a:t>
            </a:r>
            <a:r>
              <a:rPr sz="1200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    </a:t>
            </a:r>
            <a:r>
              <a:rPr sz="1200" b="1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source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of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errors</a:t>
            </a:r>
            <a:r>
              <a:rPr sz="1200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in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2700" algn="l" rtl="0" eaLnBrk="0">
              <a:lnSpc>
                <a:spcPct val="81000"/>
              </a:lnSpc>
              <a:spcBef>
                <a:spcPts val="100"/>
              </a:spcBef>
            </a:pP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the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data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sent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by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5875" indent="635" algn="l" rtl="0" eaLnBrk="0">
              <a:lnSpc>
                <a:spcPct val="101000"/>
              </a:lnSpc>
              <a:spcBef>
                <a:spcPts val="325"/>
              </a:spcBef>
            </a:pPr>
            <a:r>
              <a:rPr sz="1200" b="1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certain</a:t>
            </a:r>
            <a:r>
              <a:rPr sz="1200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4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sub</a:t>
            </a:r>
            <a:r>
              <a:rPr sz="1200" b="1" kern="0" spc="3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sidiaries</a:t>
            </a:r>
            <a:r>
              <a:rPr sz="1200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  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and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to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trace</a:t>
            </a:r>
            <a:r>
              <a:rPr sz="1200" kern="0" spc="7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each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20320" algn="l" rtl="0" eaLnBrk="0">
              <a:lnSpc>
                <a:spcPct val="78000"/>
              </a:lnSpc>
              <a:spcBef>
                <a:spcPts val="100"/>
              </a:spcBef>
            </a:pP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piece</a:t>
            </a:r>
            <a:r>
              <a:rPr sz="1200" kern="0" spc="9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of</a:t>
            </a:r>
            <a:r>
              <a:rPr sz="1200" kern="0" spc="9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financial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20955" algn="l" rtl="0" eaLnBrk="0">
              <a:lnSpc>
                <a:spcPts val="1500"/>
              </a:lnSpc>
            </a:pPr>
            <a:r>
              <a:rPr sz="1200" b="1" kern="0" spc="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information</a:t>
            </a:r>
            <a:r>
              <a:rPr sz="1200" b="1" kern="0" spc="100" dirty="0">
                <a:solidFill>
                  <a:srgbClr val="85BC2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."</a:t>
            </a:r>
            <a:endParaRPr sz="12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algn="l" rtl="0" eaLnBrk="0">
              <a:lnSpc>
                <a:spcPct val="121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7780" algn="l" rtl="0" eaLnBrk="0">
              <a:lnSpc>
                <a:spcPct val="81000"/>
              </a:lnSpc>
              <a:spcBef>
                <a:spcPts val="245"/>
              </a:spcBef>
            </a:pPr>
            <a:r>
              <a:rPr sz="800" b="1" kern="0" spc="2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Bernd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800" b="1" kern="0" spc="20" dirty="0">
                <a:solidFill>
                  <a:srgbClr val="000000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Stangl</a:t>
            </a:r>
            <a:endParaRPr sz="8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algn="l" rtl="0" eaLnBrk="0">
              <a:lnSpc>
                <a:spcPct val="100000"/>
              </a:lnSpc>
            </a:pPr>
            <a:endParaRPr sz="7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4605" algn="l" rtl="0" eaLnBrk="0">
              <a:lnSpc>
                <a:spcPct val="91000"/>
              </a:lnSpc>
              <a:spcBef>
                <a:spcPts val="0"/>
              </a:spcBef>
            </a:pP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Chief Financial Officer, Alca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tel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sp>
        <p:nvSpPr>
          <p:cNvPr id="30" name="textbox 30"/>
          <p:cNvSpPr/>
          <p:nvPr/>
        </p:nvSpPr>
        <p:spPr>
          <a:xfrm>
            <a:off x="2589022" y="7032534"/>
            <a:ext cx="3869055" cy="14033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12700" algn="l" rtl="0" eaLnBrk="0">
              <a:lnSpc>
                <a:spcPct val="81000"/>
              </a:lnSpc>
            </a:pP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About</a:t>
            </a:r>
            <a:r>
              <a:rPr sz="1100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Wolters</a:t>
            </a:r>
            <a:r>
              <a:rPr sz="1100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Kluwer</a:t>
            </a:r>
            <a:r>
              <a:rPr sz="1100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|</a:t>
            </a:r>
            <a:r>
              <a:rPr sz="1100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CCH</a:t>
            </a:r>
            <a:r>
              <a:rPr sz="1100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 </a:t>
            </a:r>
            <a:r>
              <a:rPr sz="1100" b="1" kern="0" spc="20" dirty="0">
                <a:solidFill>
                  <a:srgbClr val="008ECD">
                    <a:alpha val="100000"/>
                  </a:srgbClr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</a:rPr>
              <a:t>Tagetik</a:t>
            </a:r>
            <a:endParaRPr sz="1100" dirty="0">
              <a:latin typeface="Trebuchet MS" panose="020B0603020202020204"/>
              <a:ea typeface="Trebuchet MS" panose="020B0603020202020204"/>
              <a:cs typeface="Trebuchet MS" panose="020B0603020202020204"/>
            </a:endParaRPr>
          </a:p>
          <a:p>
            <a:pPr marL="13335" algn="l" rtl="0" eaLnBrk="0">
              <a:lnSpc>
                <a:spcPct val="96000"/>
              </a:lnSpc>
              <a:spcBef>
                <a:spcPts val="710"/>
              </a:spcBef>
            </a:pP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Wolters</a:t>
            </a:r>
            <a:r>
              <a:rPr sz="600" kern="0" spc="10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Kluwer enables finance, legal, tax, and healthcare professionals</a:t>
            </a:r>
            <a:r>
              <a:rPr sz="600" kern="0" spc="8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</a:t>
            </a:r>
            <a:r>
              <a:rPr sz="600" kern="0" spc="8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be</a:t>
            </a:r>
            <a:r>
              <a:rPr sz="600" kern="0" spc="8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more effective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</a:t>
            </a:r>
            <a:endParaRPr sz="6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5875" algn="l" rtl="0" eaLnBrk="0">
              <a:lnSpc>
                <a:spcPct val="143000"/>
              </a:lnSpc>
              <a:spcBef>
                <a:spcPts val="210"/>
              </a:spcBef>
            </a:pP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efficient. We provide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information, software, and services that deliv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er vital</a:t>
            </a:r>
            <a:r>
              <a:rPr sz="600" kern="0" spc="8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insights,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intelligent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tools,</a:t>
            </a:r>
            <a:r>
              <a:rPr sz="600" kern="0" spc="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</a:t>
            </a:r>
            <a:r>
              <a:rPr sz="600" kern="0" spc="7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and the guidance of subject-matter experts. We understand t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he complex challenges that face the</a:t>
            </a:r>
            <a:r>
              <a:rPr sz="600" kern="0" spc="-1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Office of the CFO and translate that knowledge</a:t>
            </a:r>
            <a:r>
              <a:rPr sz="600" kern="0" spc="10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into</a:t>
            </a:r>
            <a:r>
              <a:rPr sz="600" kern="0" spc="8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intuitive, enterprise-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scale CCH®</a:t>
            </a:r>
            <a:r>
              <a:rPr sz="600" kern="0" spc="7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Tagetik</a:t>
            </a:r>
            <a:endParaRPr sz="6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9050" algn="l" rtl="0" eaLnBrk="0">
              <a:lnSpc>
                <a:spcPct val="96000"/>
              </a:lnSpc>
              <a:spcBef>
                <a:spcPts val="395"/>
              </a:spcBef>
            </a:pPr>
            <a:r>
              <a:rPr sz="600" kern="0" spc="7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performance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management software solutions that drive business</a:t>
            </a:r>
            <a:r>
              <a:rPr sz="600" kern="0" spc="11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results. With over</a:t>
            </a:r>
            <a:r>
              <a:rPr sz="600" kern="0" spc="10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180 years’</a:t>
            </a:r>
            <a:endParaRPr sz="6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marL="13970" indent="1905" algn="l" rtl="0" eaLnBrk="0">
              <a:lnSpc>
                <a:spcPct val="147000"/>
              </a:lnSpc>
              <a:spcBef>
                <a:spcPts val="210"/>
              </a:spcBef>
            </a:pP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experience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in the markets we serve, Wolters</a:t>
            </a:r>
            <a:r>
              <a:rPr sz="600" kern="0" spc="10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Kluwer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is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lifting the standard in</a:t>
            </a:r>
            <a:r>
              <a:rPr sz="600" kern="0" spc="7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software,</a:t>
            </a:r>
            <a:r>
              <a:rPr sz="600" kern="0" spc="9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knowledge,</a:t>
            </a:r>
            <a:r>
              <a:rPr sz="600" kern="0" spc="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   </a:t>
            </a:r>
            <a:r>
              <a:rPr sz="600" kern="0" spc="7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tools and ed</a:t>
            </a: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ucation.</a:t>
            </a:r>
            <a:endParaRPr sz="6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  <a:p>
            <a:pPr algn="l" rtl="0" eaLnBrk="0">
              <a:lnSpc>
                <a:spcPct val="101000"/>
              </a:lnSpc>
            </a:pPr>
            <a:endParaRPr sz="7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algn="l" rtl="0" eaLnBrk="0">
              <a:lnSpc>
                <a:spcPct val="6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20320" algn="l" rtl="0" eaLnBrk="0">
              <a:lnSpc>
                <a:spcPct val="97000"/>
              </a:lnSpc>
            </a:pPr>
            <a:r>
              <a:rPr sz="600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For more information, visit   </a:t>
            </a:r>
            <a:r>
              <a:rPr sz="600" u="sng" kern="0" spc="6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www</a:t>
            </a:r>
            <a:r>
              <a:rPr sz="600" u="sng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.tagetik.com</a:t>
            </a:r>
            <a:r>
              <a:rPr sz="600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  and     </a:t>
            </a:r>
            <a:r>
              <a:rPr sz="600" u="sng" kern="0" spc="-1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 </a:t>
            </a:r>
            <a:r>
              <a:rPr sz="600" u="sng" kern="0" spc="50" dirty="0">
                <a:solidFill>
                  <a:srgbClr val="38302D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www.wolterskluwer.com</a:t>
            </a:r>
            <a:endParaRPr sz="6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sp>
        <p:nvSpPr>
          <p:cNvPr id="32" name="rect 32"/>
          <p:cNvSpPr/>
          <p:nvPr/>
        </p:nvSpPr>
        <p:spPr>
          <a:xfrm>
            <a:off x="0" y="8645652"/>
            <a:ext cx="6858000" cy="167639"/>
          </a:xfrm>
          <a:prstGeom prst="rect">
            <a:avLst/>
          </a:prstGeom>
          <a:solidFill>
            <a:srgbClr val="85BC20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4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34340" y="9189720"/>
            <a:ext cx="3329940" cy="323088"/>
          </a:xfrm>
          <a:prstGeom prst="rect">
            <a:avLst/>
          </a:prstGeom>
        </p:spPr>
      </p:pic>
      <p:sp>
        <p:nvSpPr>
          <p:cNvPr id="36" name="textbox 36"/>
          <p:cNvSpPr/>
          <p:nvPr/>
        </p:nvSpPr>
        <p:spPr>
          <a:xfrm>
            <a:off x="-12700" y="261370"/>
            <a:ext cx="1679575" cy="1352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sz="100" dirty="0">
              <a:latin typeface="Arial" panose="020B0604020202090204"/>
              <a:ea typeface="Arial" panose="020B0604020202090204"/>
              <a:cs typeface="Arial" panose="020B0604020202090204"/>
            </a:endParaRPr>
          </a:p>
          <a:p>
            <a:pPr marL="805180" algn="l" rtl="0" eaLnBrk="0">
              <a:lnSpc>
                <a:spcPct val="82000"/>
              </a:lnSpc>
              <a:tabLst>
                <a:tab pos="898525" algn="l"/>
              </a:tabLst>
            </a:pPr>
            <a:r>
              <a:rPr sz="800" kern="0" spc="0" dirty="0">
                <a:solidFill>
                  <a:srgbClr val="007AC3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	</a:t>
            </a:r>
            <a:r>
              <a:rPr sz="800" kern="0" spc="30" dirty="0">
                <a:solidFill>
                  <a:srgbClr val="007AC3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www.taget</a:t>
            </a:r>
            <a:r>
              <a:rPr sz="800" kern="0" spc="20" dirty="0">
                <a:solidFill>
                  <a:srgbClr val="007AC3">
                    <a:alpha val="100000"/>
                  </a:srgbClr>
                </a:solidFill>
                <a:latin typeface="Gill Sans" panose="020B0502020104020203"/>
                <a:ea typeface="Gill Sans" panose="020B0502020104020203"/>
                <a:cs typeface="Gill Sans" panose="020B0502020104020203"/>
              </a:rPr>
              <a:t>ik.com</a:t>
            </a:r>
            <a:endParaRPr sz="800" dirty="0">
              <a:latin typeface="Gill Sans" panose="020B0502020104020203"/>
              <a:ea typeface="Gill Sans" panose="020B0502020104020203"/>
              <a:cs typeface="Gill Sans" panose="020B0502020104020203"/>
            </a:endParaRPr>
          </a:p>
        </p:txBody>
      </p:sp>
      <p:sp>
        <p:nvSpPr>
          <p:cNvPr id="38" name="path 38"/>
          <p:cNvSpPr/>
          <p:nvPr/>
        </p:nvSpPr>
        <p:spPr>
          <a:xfrm>
            <a:off x="0" y="289559"/>
            <a:ext cx="792480" cy="92964"/>
          </a:xfrm>
          <a:custGeom>
            <a:avLst/>
            <a:gdLst/>
            <a:ahLst/>
            <a:cxnLst/>
            <a:rect l="0" t="0" r="0" b="0"/>
            <a:pathLst>
              <a:path w="1248" h="146">
                <a:moveTo>
                  <a:pt x="0" y="146"/>
                </a:moveTo>
                <a:lnTo>
                  <a:pt x="1248" y="146"/>
                </a:lnTo>
                <a:lnTo>
                  <a:pt x="1248" y="0"/>
                </a:lnTo>
                <a:lnTo>
                  <a:pt x="0" y="0"/>
                </a:lnTo>
                <a:lnTo>
                  <a:pt x="0" y="146"/>
                </a:lnTo>
                <a:close/>
              </a:path>
            </a:pathLst>
          </a:custGeom>
          <a:solidFill>
            <a:srgbClr val="007AC3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40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606884" y="6948221"/>
            <a:ext cx="4111527" cy="249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6462</Words>
  <Application>WPS 文字</Application>
  <PresentationFormat/>
  <Paragraphs>128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7" baseType="lpstr">
      <vt:lpstr>Arial</vt:lpstr>
      <vt:lpstr>宋体</vt:lpstr>
      <vt:lpstr>Wingdings</vt:lpstr>
      <vt:lpstr>Arial</vt:lpstr>
      <vt:lpstr>Trebuchet MS</vt:lpstr>
      <vt:lpstr>Gill Sans</vt:lpstr>
      <vt:lpstr>PingFang SC</vt:lpstr>
      <vt:lpstr>微软雅黑</vt:lpstr>
      <vt:lpstr>汉仪旗黑</vt:lpstr>
      <vt:lpstr>宋体</vt:lpstr>
      <vt:lpstr>Arial Unicode MS</vt:lpstr>
      <vt:lpstr>Calibri</vt:lpstr>
      <vt:lpstr>Helvetica Neue</vt:lpstr>
      <vt:lpstr>汉仪书宋二KW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Marta Linfatti</dc:creator>
  <cp:lastModifiedBy>WPS_1631250760</cp:lastModifiedBy>
  <cp:revision>1</cp:revision>
  <dcterms:created xsi:type="dcterms:W3CDTF">2024-08-26T07:09:26Z</dcterms:created>
  <dcterms:modified xsi:type="dcterms:W3CDTF">2024-08-26T07:09:26Z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2024-08-26T14:53:57Z</vt:filetime>
  </property>
  <property fmtid="{D5CDD505-2E9C-101B-9397-08002B2CF9AE}" pid="4" name="ICV">
    <vt:lpwstr>E57D028BCF10BD24262ACC662FB75B42_43</vt:lpwstr>
  </property>
  <property fmtid="{D5CDD505-2E9C-101B-9397-08002B2CF9AE}" pid="5" name="KSOProductBuildVer">
    <vt:lpwstr>2052-6.10.1.8873</vt:lpwstr>
  </property>
</Properties>
</file>